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66"/>
    <a:srgbClr val="00CCFF"/>
    <a:srgbClr val="00FF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fld id="{7592B6D7-8BF2-40B4-A726-2E7C2AB7E4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597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F9861-573C-4AB5-A002-2CE013FFA8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6BB7E-E447-4E48-A5ED-F4CB1BA3B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52552-4E25-4747-90DD-08B8BE7A8D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29E74-BDFC-481F-B006-EE1E3AE30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E9DB6-60CB-4D9D-BFD4-FDC32B8CA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C50A2-0435-448D-9849-7E02B2D13E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EBAE2-A4BA-4126-9BDA-8854B88DD8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06955-E124-41A6-A6B9-0F5E6C111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EA98D-8B48-4077-930D-4FBB148108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A20DD-5C88-4FC0-A8C8-8B047C2811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96A80-ADD9-43D8-B377-46E85023F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2B9B0AD-FFCE-4FFE-A001-E3F8F3FCD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7.bin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7.png"/><Relationship Id="rId4" Type="http://schemas.openxmlformats.org/officeDocument/2006/relationships/image" Target="../media/image7.wmf"/><Relationship Id="rId9" Type="http://schemas.openxmlformats.org/officeDocument/2006/relationships/image" Target="../media/image1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8.png"/><Relationship Id="rId4" Type="http://schemas.openxmlformats.org/officeDocument/2006/relationships/image" Target="../media/image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oleObject" Target="../embeddings/oleObject2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1.png"/><Relationship Id="rId4" Type="http://schemas.openxmlformats.org/officeDocument/2006/relationships/image" Target="../media/image7.wmf"/><Relationship Id="rId9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optical-illus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6858000" y="2057400"/>
            <a:ext cx="2286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10.6</a:t>
            </a:r>
          </a:p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Circles and Arcs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18" charset="0"/>
                <a:cs typeface="Arial" charset="0"/>
              </a:rPr>
              <a:t>Words…</a:t>
            </a:r>
            <a:endParaRPr lang="en-US" sz="3600" b="1" i="1" baseline="30000">
              <a:solidFill>
                <a:srgbClr val="CC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28" name="Text Box 5"/>
          <p:cNvSpPr txBox="1">
            <a:spLocks noChangeArrowheads="1"/>
          </p:cNvSpPr>
          <p:nvPr/>
        </p:nvSpPr>
        <p:spPr bwMode="auto">
          <a:xfrm>
            <a:off x="304800" y="762000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Circle: </a:t>
            </a:r>
            <a:r>
              <a:rPr lang="en-US" sz="2400">
                <a:latin typeface="Times New Roman" pitchFamily="18" charset="0"/>
              </a:rPr>
              <a:t>the set of all points equidistant from a given point called the </a:t>
            </a:r>
            <a:r>
              <a:rPr lang="en-US" sz="2400" b="1">
                <a:latin typeface="Times New Roman" pitchFamily="18" charset="0"/>
              </a:rPr>
              <a:t>center</a:t>
            </a:r>
            <a:r>
              <a:rPr lang="en-US" sz="2400">
                <a:latin typeface="Times New Roman" pitchFamily="18" charset="0"/>
              </a:rPr>
              <a:t> (name a circle by its center)</a:t>
            </a:r>
            <a:endParaRPr lang="en-US" sz="2400" b="1">
              <a:latin typeface="Times New Roman" pitchFamily="18" charset="0"/>
            </a:endParaRPr>
          </a:p>
        </p:txBody>
      </p:sp>
      <p:pic>
        <p:nvPicPr>
          <p:cNvPr id="102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876425"/>
            <a:ext cx="25717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ext Box 7"/>
          <p:cNvSpPr txBox="1">
            <a:spLocks noChangeArrowheads="1"/>
          </p:cNvSpPr>
          <p:nvPr/>
        </p:nvSpPr>
        <p:spPr bwMode="auto">
          <a:xfrm>
            <a:off x="3810000" y="2943225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latin typeface="Times New Roman" pitchFamily="18" charset="0"/>
            </a:endParaRPr>
          </a:p>
        </p:txBody>
      </p:sp>
      <p:graphicFrame>
        <p:nvGraphicFramePr>
          <p:cNvPr id="1026" name="Object 9"/>
          <p:cNvGraphicFramePr>
            <a:graphicFrameLocks noChangeAspect="1"/>
          </p:cNvGraphicFramePr>
          <p:nvPr/>
        </p:nvGraphicFramePr>
        <p:xfrm>
          <a:off x="6235700" y="3292475"/>
          <a:ext cx="1778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2" name="Equation" r:id="rId4" imgW="177480" imgH="368280" progId="Equation.3">
                  <p:embed/>
                </p:oleObj>
              </mc:Choice>
              <mc:Fallback>
                <p:oleObj name="Equation" r:id="rId4" imgW="177480" imgH="3682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5700" y="3292475"/>
                        <a:ext cx="1778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657600" y="1724025"/>
            <a:ext cx="457200" cy="457200"/>
            <a:chOff x="2880" y="1440"/>
            <a:chExt cx="288" cy="288"/>
          </a:xfrm>
        </p:grpSpPr>
        <p:grpSp>
          <p:nvGrpSpPr>
            <p:cNvPr id="3" name="Group 12"/>
            <p:cNvGrpSpPr>
              <a:grpSpLocks noChangeAspect="1"/>
            </p:cNvGrpSpPr>
            <p:nvPr/>
          </p:nvGrpSpPr>
          <p:grpSpPr bwMode="auto">
            <a:xfrm>
              <a:off x="2880" y="1488"/>
              <a:ext cx="144" cy="144"/>
              <a:chOff x="1104" y="1776"/>
              <a:chExt cx="576" cy="576"/>
            </a:xfrm>
          </p:grpSpPr>
          <p:sp>
            <p:nvSpPr>
              <p:cNvPr id="1041" name="Oval 10"/>
              <p:cNvSpPr>
                <a:spLocks noChangeAspect="1" noChangeArrowheads="1"/>
              </p:cNvSpPr>
              <p:nvPr/>
            </p:nvSpPr>
            <p:spPr bwMode="auto">
              <a:xfrm>
                <a:off x="1104" y="1776"/>
                <a:ext cx="576" cy="57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2" name="Oval 11"/>
              <p:cNvSpPr>
                <a:spLocks noChangeAspect="1" noChangeArrowheads="1"/>
              </p:cNvSpPr>
              <p:nvPr/>
            </p:nvSpPr>
            <p:spPr bwMode="auto">
              <a:xfrm>
                <a:off x="1344" y="2016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40" name="Text Box 13"/>
            <p:cNvSpPr txBox="1">
              <a:spLocks noChangeArrowheads="1"/>
            </p:cNvSpPr>
            <p:nvPr/>
          </p:nvSpPr>
          <p:spPr bwMode="auto">
            <a:xfrm>
              <a:off x="2976" y="1440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i="1">
                  <a:latin typeface="Times New Roman" pitchFamily="18" charset="0"/>
                </a:rPr>
                <a:t>P</a:t>
              </a:r>
            </a:p>
          </p:txBody>
        </p:sp>
      </p:grp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4267200" y="2105025"/>
            <a:ext cx="3810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6172200" y="1495425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33CC"/>
                </a:solidFill>
                <a:latin typeface="Times New Roman" pitchFamily="18" charset="0"/>
              </a:rPr>
              <a:t>radius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7162800" y="3324225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CCFF"/>
                </a:solidFill>
                <a:latin typeface="Times New Roman" pitchFamily="18" charset="0"/>
              </a:rPr>
              <a:t>diameter</a:t>
            </a:r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 flipH="1">
            <a:off x="5867400" y="1876425"/>
            <a:ext cx="685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 flipH="1" flipV="1">
            <a:off x="6324600" y="3171825"/>
            <a:ext cx="838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304800" y="3581400"/>
            <a:ext cx="4648200" cy="860425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Central angle – </a:t>
            </a:r>
            <a:r>
              <a:rPr lang="en-US" sz="2400">
                <a:latin typeface="Times New Roman" pitchFamily="18" charset="0"/>
              </a:rPr>
              <a:t>an angle whose vertex is the center of the circle.</a:t>
            </a:r>
            <a:r>
              <a:rPr lang="en-US" sz="2400" b="1">
                <a:latin typeface="Times New Roman" pitchFamily="18" charset="0"/>
              </a:rPr>
              <a:t> </a:t>
            </a:r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 flipV="1">
            <a:off x="5029200" y="2895600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6" grpId="0" animBg="1"/>
      <p:bldP spid="3088" grpId="0"/>
      <p:bldP spid="3089" grpId="0"/>
      <p:bldP spid="3090" grpId="0" animBg="1"/>
      <p:bldP spid="3091" grpId="0" animBg="1"/>
      <p:bldP spid="3092" grpId="0" animBg="1"/>
      <p:bldP spid="30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18" charset="0"/>
                <a:cs typeface="Arial" charset="0"/>
              </a:rPr>
              <a:t>Area…</a:t>
            </a:r>
            <a:endParaRPr lang="en-US" sz="3600" b="1" i="1" baseline="30000">
              <a:solidFill>
                <a:srgbClr val="CC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228600" y="838200"/>
            <a:ext cx="8610600" cy="2503488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THEOREM 10.11: Area of a Circle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The area of a circle is the product of     and the square </a:t>
            </a:r>
            <a:br>
              <a:rPr lang="en-US" sz="2400">
                <a:latin typeface="Times New Roman" pitchFamily="18" charset="0"/>
              </a:rPr>
            </a:br>
            <a:r>
              <a:rPr lang="en-US" sz="2400">
                <a:latin typeface="Times New Roman" pitchFamily="18" charset="0"/>
              </a:rPr>
              <a:t>of the radius.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4876800" y="1549400"/>
          <a:ext cx="2286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" name="Equation" r:id="rId3" imgW="228600" imgH="203040" progId="Equation.3">
                  <p:embed/>
                </p:oleObj>
              </mc:Choice>
              <mc:Fallback>
                <p:oleObj name="Equation" r:id="rId3" imgW="22860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1549400"/>
                        <a:ext cx="228600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7"/>
          <p:cNvGraphicFramePr>
            <a:graphicFrameLocks noChangeAspect="1"/>
          </p:cNvGraphicFramePr>
          <p:nvPr/>
        </p:nvGraphicFramePr>
        <p:xfrm>
          <a:off x="2568575" y="1862138"/>
          <a:ext cx="2252663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9" name="Equation" r:id="rId5" imgW="952200" imgH="380880" progId="Equation.3">
                  <p:embed/>
                </p:oleObj>
              </mc:Choice>
              <mc:Fallback>
                <p:oleObj name="Equation" r:id="rId5" imgW="952200" imgH="3808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8575" y="1862138"/>
                        <a:ext cx="2252663" cy="90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5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400" y="1066800"/>
            <a:ext cx="17367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28600" y="3576638"/>
            <a:ext cx="8610600" cy="2138362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THEOREM 10.12: Area of a Sector of a Circle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9230" name="Object 14"/>
          <p:cNvGraphicFramePr>
            <a:graphicFrameLocks noChangeAspect="1"/>
          </p:cNvGraphicFramePr>
          <p:nvPr/>
        </p:nvGraphicFramePr>
        <p:xfrm>
          <a:off x="425450" y="4343400"/>
          <a:ext cx="6292850" cy="99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0" name="Equation" r:id="rId8" imgW="4597200" imgH="723600" progId="Equation.3">
                  <p:embed/>
                </p:oleObj>
              </mc:Choice>
              <mc:Fallback>
                <p:oleObj name="Equation" r:id="rId8" imgW="4597200" imgH="723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450" y="4343400"/>
                        <a:ext cx="6292850" cy="992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31" name="Picture 1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34200" y="3733800"/>
            <a:ext cx="18288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18" charset="0"/>
                <a:cs typeface="Arial" charset="0"/>
              </a:rPr>
              <a:t>Area…</a:t>
            </a:r>
            <a:endParaRPr lang="en-US" sz="3600" b="1" i="1" baseline="30000">
              <a:solidFill>
                <a:srgbClr val="CC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28600" y="685800"/>
            <a:ext cx="3810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Find the area of a circle with a 12-inch diameter.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876800" y="685800"/>
            <a:ext cx="3810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Find the area of sector </a:t>
            </a:r>
            <a:r>
              <a:rPr lang="en-US" sz="2400" b="1" i="1">
                <a:latin typeface="Times New Roman" pitchFamily="18" charset="0"/>
              </a:rPr>
              <a:t>ZOM</a:t>
            </a:r>
            <a:r>
              <a:rPr lang="en-US" sz="2400" b="1">
                <a:latin typeface="Times New Roman" pitchFamily="18" charset="0"/>
              </a:rPr>
              <a:t>.  Leave your answer in terms of    .</a:t>
            </a:r>
          </a:p>
        </p:txBody>
      </p:sp>
      <p:graphicFrame>
        <p:nvGraphicFramePr>
          <p:cNvPr id="10247" name="Object 7"/>
          <p:cNvGraphicFramePr>
            <a:graphicFrameLocks noChangeAspect="1"/>
          </p:cNvGraphicFramePr>
          <p:nvPr/>
        </p:nvGraphicFramePr>
        <p:xfrm>
          <a:off x="6477000" y="1600200"/>
          <a:ext cx="2286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8" name="Equation" r:id="rId3" imgW="228600" imgH="203040" progId="Equation.3">
                  <p:embed/>
                </p:oleObj>
              </mc:Choice>
              <mc:Fallback>
                <p:oleObj name="Equation" r:id="rId3" imgW="228600" imgH="2030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600200"/>
                        <a:ext cx="228600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1828800"/>
            <a:ext cx="20764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1413" y="1066800"/>
            <a:ext cx="2389187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18" charset="0"/>
                <a:cs typeface="Arial" charset="0"/>
              </a:rPr>
              <a:t>Recap…</a:t>
            </a:r>
            <a:endParaRPr lang="en-US" sz="3600" b="1" i="1" baseline="30000">
              <a:solidFill>
                <a:srgbClr val="CC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102" name="Text Box 3"/>
          <p:cNvSpPr txBox="1">
            <a:spLocks noChangeArrowheads="1"/>
          </p:cNvSpPr>
          <p:nvPr/>
        </p:nvSpPr>
        <p:spPr bwMode="auto">
          <a:xfrm>
            <a:off x="228600" y="838200"/>
            <a:ext cx="830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latin typeface="Times New Roman" pitchFamily="18" charset="0"/>
              </a:rPr>
              <a:t>Use the circle to the right to answer the following.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609600" y="15240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1) Find </a:t>
            </a:r>
          </a:p>
        </p:txBody>
      </p:sp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1828800" y="1524000"/>
          <a:ext cx="1219200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4" name="Equation" r:id="rId4" imgW="457200" imgH="177480" progId="Equation.3">
                  <p:embed/>
                </p:oleObj>
              </mc:Choice>
              <mc:Fallback>
                <p:oleObj name="Equation" r:id="rId4" imgW="45720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524000"/>
                        <a:ext cx="1219200" cy="474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Freeform 9"/>
          <p:cNvSpPr>
            <a:spLocks/>
          </p:cNvSpPr>
          <p:nvPr/>
        </p:nvSpPr>
        <p:spPr bwMode="auto">
          <a:xfrm>
            <a:off x="2286000" y="1447800"/>
            <a:ext cx="609600" cy="88900"/>
          </a:xfrm>
          <a:custGeom>
            <a:avLst/>
            <a:gdLst>
              <a:gd name="T0" fmla="*/ 0 w 384"/>
              <a:gd name="T1" fmla="*/ 141128761 h 56"/>
              <a:gd name="T2" fmla="*/ 362902484 w 384"/>
              <a:gd name="T3" fmla="*/ 20161251 h 56"/>
              <a:gd name="T4" fmla="*/ 725804968 w 384"/>
              <a:gd name="T5" fmla="*/ 20161251 h 56"/>
              <a:gd name="T6" fmla="*/ 967740089 w 384"/>
              <a:gd name="T7" fmla="*/ 141128761 h 56"/>
              <a:gd name="T8" fmla="*/ 0 60000 65536"/>
              <a:gd name="T9" fmla="*/ 0 60000 65536"/>
              <a:gd name="T10" fmla="*/ 0 60000 65536"/>
              <a:gd name="T11" fmla="*/ 0 60000 65536"/>
              <a:gd name="T12" fmla="*/ 0 w 384"/>
              <a:gd name="T13" fmla="*/ 0 h 56"/>
              <a:gd name="T14" fmla="*/ 384 w 384"/>
              <a:gd name="T15" fmla="*/ 56 h 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4" h="56">
                <a:moveTo>
                  <a:pt x="0" y="56"/>
                </a:moveTo>
                <a:cubicBezTo>
                  <a:pt x="48" y="36"/>
                  <a:pt x="96" y="16"/>
                  <a:pt x="144" y="8"/>
                </a:cubicBezTo>
                <a:cubicBezTo>
                  <a:pt x="192" y="0"/>
                  <a:pt x="248" y="0"/>
                  <a:pt x="288" y="8"/>
                </a:cubicBezTo>
                <a:cubicBezTo>
                  <a:pt x="328" y="16"/>
                  <a:pt x="356" y="36"/>
                  <a:pt x="384" y="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609600" y="2452688"/>
            <a:ext cx="1371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2) Find </a:t>
            </a:r>
          </a:p>
        </p:txBody>
      </p:sp>
      <p:graphicFrame>
        <p:nvGraphicFramePr>
          <p:cNvPr id="18444" name="Object 12"/>
          <p:cNvGraphicFramePr>
            <a:graphicFrameLocks noChangeAspect="1"/>
          </p:cNvGraphicFramePr>
          <p:nvPr/>
        </p:nvGraphicFramePr>
        <p:xfrm>
          <a:off x="1793875" y="2438400"/>
          <a:ext cx="1558925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5" name="Equation" r:id="rId6" imgW="583920" imgH="177480" progId="Equation.3">
                  <p:embed/>
                </p:oleObj>
              </mc:Choice>
              <mc:Fallback>
                <p:oleObj name="Equation" r:id="rId6" imgW="583920" imgH="1774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75" y="2438400"/>
                        <a:ext cx="1558925" cy="474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609600" y="3367088"/>
            <a:ext cx="5791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3) Find the area of circle </a:t>
            </a:r>
            <a:r>
              <a:rPr lang="en-US" sz="2800" i="1">
                <a:latin typeface="Times New Roman" pitchFamily="18" charset="0"/>
              </a:rPr>
              <a:t>O</a:t>
            </a:r>
            <a:r>
              <a:rPr lang="en-US" sz="2800">
                <a:latin typeface="Times New Roman" pitchFamily="18" charset="0"/>
              </a:rPr>
              <a:t>.</a:t>
            </a: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609600" y="4205288"/>
            <a:ext cx="4876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4) Find the length of </a:t>
            </a:r>
            <a:r>
              <a:rPr lang="en-US" sz="2800" i="1">
                <a:latin typeface="Times New Roman" pitchFamily="18" charset="0"/>
              </a:rPr>
              <a:t>ABC</a:t>
            </a:r>
            <a:r>
              <a:rPr lang="en-US" sz="2800">
                <a:latin typeface="Times New Roman" pitchFamily="18" charset="0"/>
              </a:rPr>
              <a:t> </a:t>
            </a:r>
          </a:p>
        </p:txBody>
      </p:sp>
      <p:sp>
        <p:nvSpPr>
          <p:cNvPr id="18447" name="Freeform 15"/>
          <p:cNvSpPr>
            <a:spLocks/>
          </p:cNvSpPr>
          <p:nvPr/>
        </p:nvSpPr>
        <p:spPr bwMode="auto">
          <a:xfrm>
            <a:off x="3810000" y="4191000"/>
            <a:ext cx="533400" cy="88900"/>
          </a:xfrm>
          <a:custGeom>
            <a:avLst/>
            <a:gdLst>
              <a:gd name="T0" fmla="*/ 0 w 384"/>
              <a:gd name="T1" fmla="*/ 141128761 h 56"/>
              <a:gd name="T2" fmla="*/ 277847225 w 384"/>
              <a:gd name="T3" fmla="*/ 20161251 h 56"/>
              <a:gd name="T4" fmla="*/ 555694450 w 384"/>
              <a:gd name="T5" fmla="*/ 20161251 h 56"/>
              <a:gd name="T6" fmla="*/ 740926049 w 384"/>
              <a:gd name="T7" fmla="*/ 141128761 h 56"/>
              <a:gd name="T8" fmla="*/ 0 60000 65536"/>
              <a:gd name="T9" fmla="*/ 0 60000 65536"/>
              <a:gd name="T10" fmla="*/ 0 60000 65536"/>
              <a:gd name="T11" fmla="*/ 0 60000 65536"/>
              <a:gd name="T12" fmla="*/ 0 w 384"/>
              <a:gd name="T13" fmla="*/ 0 h 56"/>
              <a:gd name="T14" fmla="*/ 384 w 384"/>
              <a:gd name="T15" fmla="*/ 56 h 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4" h="56">
                <a:moveTo>
                  <a:pt x="0" y="56"/>
                </a:moveTo>
                <a:cubicBezTo>
                  <a:pt x="48" y="36"/>
                  <a:pt x="96" y="16"/>
                  <a:pt x="144" y="8"/>
                </a:cubicBezTo>
                <a:cubicBezTo>
                  <a:pt x="192" y="0"/>
                  <a:pt x="248" y="0"/>
                  <a:pt x="288" y="8"/>
                </a:cubicBezTo>
                <a:cubicBezTo>
                  <a:pt x="328" y="16"/>
                  <a:pt x="356" y="36"/>
                  <a:pt x="384" y="56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609600" y="5195888"/>
            <a:ext cx="4876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5) Find the area of sector </a:t>
            </a:r>
            <a:r>
              <a:rPr lang="en-US" sz="2800" i="1">
                <a:latin typeface="Times New Roman" pitchFamily="18" charset="0"/>
              </a:rPr>
              <a:t>AOC</a:t>
            </a:r>
            <a:r>
              <a:rPr lang="en-US" sz="28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  <p:bldP spid="18441" grpId="0" animBg="1"/>
      <p:bldP spid="18442" grpId="0"/>
      <p:bldP spid="18445" grpId="0"/>
      <p:bldP spid="18446" grpId="0"/>
      <p:bldP spid="18447" grpId="0" animBg="1"/>
      <p:bldP spid="184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optical-illus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6858000" y="0"/>
            <a:ext cx="2286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10.7</a:t>
            </a:r>
          </a:p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Areas of Circles</a:t>
            </a:r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6781800" y="2438400"/>
            <a:ext cx="2514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latin typeface="Times New Roman" pitchFamily="18" charset="0"/>
              </a:rPr>
              <a:t>HW:</a:t>
            </a:r>
          </a:p>
          <a:p>
            <a:pPr algn="ctr">
              <a:spcBef>
                <a:spcPct val="50000"/>
              </a:spcBef>
            </a:pPr>
            <a:r>
              <a:rPr lang="en-US" sz="3200" b="1" u="sng" dirty="0">
                <a:latin typeface="Times New Roman" pitchFamily="18" charset="0"/>
              </a:rPr>
              <a:t>p. 577</a:t>
            </a:r>
            <a:r>
              <a:rPr lang="en-US" sz="3200" b="1" dirty="0">
                <a:latin typeface="Times New Roman" pitchFamily="18" charset="0"/>
              </a:rPr>
              <a:t> </a:t>
            </a:r>
            <a:br>
              <a:rPr lang="en-US" sz="3200" b="1" dirty="0">
                <a:latin typeface="Times New Roman" pitchFamily="18" charset="0"/>
              </a:rPr>
            </a:br>
            <a:r>
              <a:rPr lang="en-US" sz="3200" b="1" dirty="0">
                <a:latin typeface="Times New Roman" pitchFamily="18" charset="0"/>
              </a:rPr>
              <a:t>#1-4</a:t>
            </a:r>
            <a:r>
              <a:rPr lang="en-US" sz="3200" b="1">
                <a:latin typeface="Times New Roman" pitchFamily="18" charset="0"/>
              </a:rPr>
              <a:t>, </a:t>
            </a:r>
            <a:r>
              <a:rPr lang="en-US" sz="3200" b="1" smtClean="0">
                <a:latin typeface="Times New Roman" pitchFamily="18" charset="0"/>
              </a:rPr>
              <a:t>7-12</a:t>
            </a:r>
            <a:endParaRPr lang="en-US" sz="32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18" charset="0"/>
                <a:cs typeface="Arial" charset="0"/>
              </a:rPr>
              <a:t>Words…</a:t>
            </a:r>
            <a:endParaRPr lang="en-US" sz="3600" b="1" i="1" baseline="30000">
              <a:solidFill>
                <a:srgbClr val="CC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28" name="Text Box 5"/>
          <p:cNvSpPr txBox="1">
            <a:spLocks noChangeArrowheads="1"/>
          </p:cNvSpPr>
          <p:nvPr/>
        </p:nvSpPr>
        <p:spPr bwMode="auto">
          <a:xfrm>
            <a:off x="304800" y="762000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Circle: </a:t>
            </a:r>
            <a:r>
              <a:rPr lang="en-US" sz="2400">
                <a:latin typeface="Times New Roman" pitchFamily="18" charset="0"/>
              </a:rPr>
              <a:t>the set of all points equidistant from a given point called the </a:t>
            </a:r>
            <a:r>
              <a:rPr lang="en-US" sz="2400" b="1">
                <a:latin typeface="Times New Roman" pitchFamily="18" charset="0"/>
              </a:rPr>
              <a:t>center</a:t>
            </a:r>
            <a:r>
              <a:rPr lang="en-US" sz="2400">
                <a:latin typeface="Times New Roman" pitchFamily="18" charset="0"/>
              </a:rPr>
              <a:t> (name a circle by its center)</a:t>
            </a:r>
            <a:endParaRPr lang="en-US" sz="2400" b="1">
              <a:latin typeface="Times New Roman" pitchFamily="18" charset="0"/>
            </a:endParaRPr>
          </a:p>
        </p:txBody>
      </p:sp>
      <p:pic>
        <p:nvPicPr>
          <p:cNvPr id="102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876425"/>
            <a:ext cx="25717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ext Box 7"/>
          <p:cNvSpPr txBox="1">
            <a:spLocks noChangeArrowheads="1"/>
          </p:cNvSpPr>
          <p:nvPr/>
        </p:nvSpPr>
        <p:spPr bwMode="auto">
          <a:xfrm>
            <a:off x="3810000" y="2943225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latin typeface="Times New Roman" pitchFamily="18" charset="0"/>
            </a:endParaRPr>
          </a:p>
        </p:txBody>
      </p:sp>
      <p:graphicFrame>
        <p:nvGraphicFramePr>
          <p:cNvPr id="1026" name="Object 9"/>
          <p:cNvGraphicFramePr>
            <a:graphicFrameLocks noChangeAspect="1"/>
          </p:cNvGraphicFramePr>
          <p:nvPr/>
        </p:nvGraphicFramePr>
        <p:xfrm>
          <a:off x="6235700" y="3292475"/>
          <a:ext cx="1778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4" imgW="177480" imgH="368280" progId="Equation.3">
                  <p:embed/>
                </p:oleObj>
              </mc:Choice>
              <mc:Fallback>
                <p:oleObj name="Equation" r:id="rId4" imgW="177480" imgH="3682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5700" y="3292475"/>
                        <a:ext cx="1778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657600" y="1724025"/>
            <a:ext cx="457200" cy="457200"/>
            <a:chOff x="2880" y="1440"/>
            <a:chExt cx="288" cy="288"/>
          </a:xfrm>
        </p:grpSpPr>
        <p:grpSp>
          <p:nvGrpSpPr>
            <p:cNvPr id="1039" name="Group 12"/>
            <p:cNvGrpSpPr>
              <a:grpSpLocks noChangeAspect="1"/>
            </p:cNvGrpSpPr>
            <p:nvPr/>
          </p:nvGrpSpPr>
          <p:grpSpPr bwMode="auto">
            <a:xfrm>
              <a:off x="2880" y="1488"/>
              <a:ext cx="144" cy="144"/>
              <a:chOff x="1104" y="1776"/>
              <a:chExt cx="576" cy="576"/>
            </a:xfrm>
          </p:grpSpPr>
          <p:sp>
            <p:nvSpPr>
              <p:cNvPr id="1041" name="Oval 10"/>
              <p:cNvSpPr>
                <a:spLocks noChangeAspect="1" noChangeArrowheads="1"/>
              </p:cNvSpPr>
              <p:nvPr/>
            </p:nvSpPr>
            <p:spPr bwMode="auto">
              <a:xfrm>
                <a:off x="1104" y="1776"/>
                <a:ext cx="576" cy="57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2" name="Oval 11"/>
              <p:cNvSpPr>
                <a:spLocks noChangeAspect="1" noChangeArrowheads="1"/>
              </p:cNvSpPr>
              <p:nvPr/>
            </p:nvSpPr>
            <p:spPr bwMode="auto">
              <a:xfrm>
                <a:off x="1344" y="2016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40" name="Text Box 13"/>
            <p:cNvSpPr txBox="1">
              <a:spLocks noChangeArrowheads="1"/>
            </p:cNvSpPr>
            <p:nvPr/>
          </p:nvSpPr>
          <p:spPr bwMode="auto">
            <a:xfrm>
              <a:off x="2976" y="1440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i="1">
                  <a:latin typeface="Times New Roman" pitchFamily="18" charset="0"/>
                </a:rPr>
                <a:t>P</a:t>
              </a:r>
            </a:p>
          </p:txBody>
        </p:sp>
      </p:grp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4267200" y="2105025"/>
            <a:ext cx="381000" cy="3048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6172200" y="1495425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33CC"/>
                </a:solidFill>
                <a:latin typeface="Times New Roman" pitchFamily="18" charset="0"/>
              </a:rPr>
              <a:t>radius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7162800" y="3324225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CCFF"/>
                </a:solidFill>
                <a:latin typeface="Times New Roman" pitchFamily="18" charset="0"/>
              </a:rPr>
              <a:t>diameter</a:t>
            </a:r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 flipH="1">
            <a:off x="5867400" y="1876425"/>
            <a:ext cx="685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 flipH="1" flipV="1">
            <a:off x="6324600" y="3171825"/>
            <a:ext cx="838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304800" y="3581400"/>
            <a:ext cx="4648200" cy="860425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Central angle – </a:t>
            </a:r>
            <a:r>
              <a:rPr lang="en-US" sz="2400">
                <a:latin typeface="Times New Roman" pitchFamily="18" charset="0"/>
              </a:rPr>
              <a:t>an angle whose vertex is the center of the circle.</a:t>
            </a:r>
            <a:r>
              <a:rPr lang="en-US" sz="2400" b="1">
                <a:latin typeface="Times New Roman" pitchFamily="18" charset="0"/>
              </a:rPr>
              <a:t> </a:t>
            </a:r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 flipV="1">
            <a:off x="5029200" y="2895600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6" grpId="0" animBg="1"/>
      <p:bldP spid="3088" grpId="0"/>
      <p:bldP spid="3089" grpId="0"/>
      <p:bldP spid="3090" grpId="0" animBg="1"/>
      <p:bldP spid="3091" grpId="0" animBg="1"/>
      <p:bldP spid="3092" grpId="0" animBg="1"/>
      <p:bldP spid="309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18" charset="0"/>
                <a:cs typeface="Arial" charset="0"/>
              </a:rPr>
              <a:t>Arcs…</a:t>
            </a:r>
            <a:endParaRPr lang="en-US" sz="3600" b="1" i="1" baseline="30000">
              <a:solidFill>
                <a:srgbClr val="CC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1828800" y="838200"/>
            <a:ext cx="5486400" cy="49530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Semicircle – </a:t>
            </a:r>
            <a:r>
              <a:rPr lang="en-US" sz="2400">
                <a:latin typeface="Times New Roman" pitchFamily="18" charset="0"/>
              </a:rPr>
              <a:t>an arc that is half the circle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28600" y="1600200"/>
            <a:ext cx="3886200" cy="860425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Minor arc – </a:t>
            </a:r>
            <a:r>
              <a:rPr lang="en-US" sz="2400">
                <a:latin typeface="Times New Roman" pitchFamily="18" charset="0"/>
              </a:rPr>
              <a:t>smaller than a semicircle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181600" y="1600200"/>
            <a:ext cx="3886200" cy="860425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Major arc – </a:t>
            </a:r>
            <a:r>
              <a:rPr lang="en-US" sz="2400">
                <a:latin typeface="Times New Roman" pitchFamily="18" charset="0"/>
              </a:rPr>
              <a:t>greater than a semicircle</a:t>
            </a:r>
            <a:endParaRPr lang="en-US" sz="2400" b="1">
              <a:latin typeface="Times New Roman" pitchFamily="18" charset="0"/>
            </a:endParaRP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788" y="2678113"/>
            <a:ext cx="8710612" cy="250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nimBg="1"/>
      <p:bldP spid="410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18" charset="0"/>
                <a:cs typeface="Arial" charset="0"/>
              </a:rPr>
              <a:t>Identify…</a:t>
            </a:r>
            <a:endParaRPr lang="en-US" sz="3600" b="1" i="1" baseline="30000">
              <a:solidFill>
                <a:srgbClr val="CC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381000" y="9906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Minor arcs: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81000" y="18288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Semicircles: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81000" y="3962400"/>
            <a:ext cx="320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Major arcs that contain point </a:t>
            </a:r>
            <a:r>
              <a:rPr lang="en-US" sz="2400" b="1" i="1">
                <a:latin typeface="Times New Roman" pitchFamily="18" charset="0"/>
              </a:rPr>
              <a:t>A</a:t>
            </a:r>
            <a:r>
              <a:rPr lang="en-US" sz="2400" b="1">
                <a:latin typeface="Times New Roman" pitchFamily="18" charset="0"/>
              </a:rPr>
              <a:t>:</a:t>
            </a:r>
          </a:p>
        </p:txBody>
      </p:sp>
      <p:pic>
        <p:nvPicPr>
          <p:cNvPr id="717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990600"/>
            <a:ext cx="26955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51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18" charset="0"/>
                <a:cs typeface="Arial" charset="0"/>
              </a:rPr>
              <a:t>Measures…</a:t>
            </a:r>
            <a:endParaRPr lang="en-US" sz="3600" b="1" i="1" baseline="30000">
              <a:solidFill>
                <a:srgbClr val="CC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81000" y="2895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Name and find the measure of a minor arc: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81000" y="4343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Name and find the measure of a major arc:</a:t>
            </a:r>
          </a:p>
        </p:txBody>
      </p:sp>
      <p:pic>
        <p:nvPicPr>
          <p:cNvPr id="8197" name="Picture 13"/>
          <p:cNvPicPr>
            <a:picLocks noChangeAspect="1" noChangeArrowheads="1"/>
          </p:cNvPicPr>
          <p:nvPr/>
        </p:nvPicPr>
        <p:blipFill>
          <a:blip r:embed="rId2" cstate="print"/>
          <a:srcRect t="10396" r="18231" b="13036"/>
          <a:stretch>
            <a:fillRect/>
          </a:stretch>
        </p:blipFill>
        <p:spPr bwMode="auto">
          <a:xfrm>
            <a:off x="3352800" y="762000"/>
            <a:ext cx="215741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18" charset="0"/>
                <a:cs typeface="Arial" charset="0"/>
              </a:rPr>
              <a:t>Arc Length…</a:t>
            </a:r>
            <a:endParaRPr lang="en-US" sz="3600" b="1" i="1" baseline="30000">
              <a:solidFill>
                <a:srgbClr val="CC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228600" y="838200"/>
            <a:ext cx="8610600" cy="2138363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THEOREM 10.9: Circumference of a Circle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The circumference of a circle is     times the diameter.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4343400" y="1549400"/>
          <a:ext cx="2286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3" imgW="228600" imgH="203040" progId="Equation.3">
                  <p:embed/>
                </p:oleObj>
              </mc:Choice>
              <mc:Fallback>
                <p:oleObj name="Equation" r:id="rId3" imgW="228600" imgH="203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549400"/>
                        <a:ext cx="228600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7"/>
          <p:cNvGraphicFramePr>
            <a:graphicFrameLocks noChangeAspect="1"/>
          </p:cNvGraphicFramePr>
          <p:nvPr/>
        </p:nvGraphicFramePr>
        <p:xfrm>
          <a:off x="1066800" y="1981200"/>
          <a:ext cx="5257800" cy="66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5" imgW="2222280" imgH="279360" progId="Equation.3">
                  <p:embed/>
                </p:oleObj>
              </mc:Choice>
              <mc:Fallback>
                <p:oleObj name="Equation" r:id="rId5" imgW="2222280" imgH="27936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1981200"/>
                        <a:ext cx="5257800" cy="661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34200" y="990600"/>
            <a:ext cx="1828800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28600" y="3500438"/>
            <a:ext cx="8610600" cy="3233737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THEOREM 10.10: Arc Length</a:t>
            </a:r>
          </a:p>
          <a:p>
            <a:pPr>
              <a:spcBef>
                <a:spcPct val="50000"/>
              </a:spcBef>
            </a:pPr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7179" name="Object 11"/>
          <p:cNvGraphicFramePr>
            <a:graphicFrameLocks noChangeAspect="1"/>
          </p:cNvGraphicFramePr>
          <p:nvPr/>
        </p:nvGraphicFramePr>
        <p:xfrm>
          <a:off x="457200" y="4341813"/>
          <a:ext cx="5892800" cy="992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8" imgW="4305240" imgH="723600" progId="Equation.3">
                  <p:embed/>
                </p:oleObj>
              </mc:Choice>
              <mc:Fallback>
                <p:oleObj name="Equation" r:id="rId8" imgW="4305240" imgH="723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341813"/>
                        <a:ext cx="5892800" cy="992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29400" y="4724400"/>
            <a:ext cx="2057400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524000"/>
            <a:ext cx="23622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18" charset="0"/>
                <a:cs typeface="Arial" charset="0"/>
              </a:rPr>
              <a:t>Arc Length…</a:t>
            </a:r>
            <a:endParaRPr lang="en-US" sz="3600" b="1" i="1" baseline="30000">
              <a:solidFill>
                <a:srgbClr val="CCFFFF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28600" y="990600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Find the length of each arc shown in red.  Leave your answer in terms of   .</a:t>
            </a: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3276600" y="4191000"/>
            <a:ext cx="4572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600200"/>
            <a:ext cx="2971800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10"/>
          <p:cNvGraphicFramePr>
            <a:graphicFrameLocks noChangeAspect="1"/>
          </p:cNvGraphicFramePr>
          <p:nvPr/>
        </p:nvGraphicFramePr>
        <p:xfrm>
          <a:off x="1447800" y="1524000"/>
          <a:ext cx="2286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5" imgW="228600" imgH="203040" progId="Equation.3">
                  <p:embed/>
                </p:oleObj>
              </mc:Choice>
              <mc:Fallback>
                <p:oleObj name="Equation" r:id="rId5" imgW="228600" imgH="2030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524000"/>
                        <a:ext cx="228600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optical-illus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6858000" y="0"/>
            <a:ext cx="2286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10.6</a:t>
            </a:r>
          </a:p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Circles and Arcs</a:t>
            </a: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6781800" y="2438400"/>
            <a:ext cx="25146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latin typeface="Times New Roman" pitchFamily="18" charset="0"/>
              </a:rPr>
              <a:t>HW:</a:t>
            </a:r>
          </a:p>
          <a:p>
            <a:pPr algn="ctr">
              <a:spcBef>
                <a:spcPct val="50000"/>
              </a:spcBef>
            </a:pPr>
            <a:r>
              <a:rPr lang="en-US" sz="3200" b="1" u="sng" dirty="0">
                <a:latin typeface="Times New Roman" pitchFamily="18" charset="0"/>
              </a:rPr>
              <a:t>p. 570</a:t>
            </a:r>
            <a:r>
              <a:rPr lang="en-US" sz="3200" b="1" dirty="0">
                <a:latin typeface="Times New Roman" pitchFamily="18" charset="0"/>
              </a:rPr>
              <a:t> </a:t>
            </a:r>
            <a:br>
              <a:rPr lang="en-US" sz="3200" b="1" dirty="0">
                <a:latin typeface="Times New Roman" pitchFamily="18" charset="0"/>
              </a:rPr>
            </a:br>
            <a:r>
              <a:rPr lang="en-US" sz="3200" b="1" dirty="0">
                <a:latin typeface="Times New Roman" pitchFamily="18" charset="0"/>
              </a:rPr>
              <a:t>#9-31 odd, </a:t>
            </a:r>
            <a:r>
              <a:rPr lang="en-US" sz="3200" b="1" dirty="0" smtClean="0">
                <a:latin typeface="Times New Roman" pitchFamily="18" charset="0"/>
              </a:rPr>
              <a:t>34-39</a:t>
            </a:r>
          </a:p>
          <a:p>
            <a:pPr algn="ctr">
              <a:spcBef>
                <a:spcPct val="50000"/>
              </a:spcBef>
            </a:pPr>
            <a:r>
              <a:rPr lang="en-US" sz="3200" b="1" dirty="0" smtClean="0">
                <a:latin typeface="Times New Roman" pitchFamily="18" charset="0"/>
              </a:rPr>
              <a:t>Challenge Question #72</a:t>
            </a:r>
            <a:endParaRPr lang="en-US" sz="3200" b="1" dirty="0"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en-US" sz="32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optical-illusi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6858000" y="2057400"/>
            <a:ext cx="2286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10.7</a:t>
            </a:r>
          </a:p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Areas of Circles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317</Words>
  <Application>Microsoft Office PowerPoint</Application>
  <PresentationFormat>On-screen Show (4:3)</PresentationFormat>
  <Paragraphs>60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Poudre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m</cp:lastModifiedBy>
  <cp:revision>45</cp:revision>
  <dcterms:created xsi:type="dcterms:W3CDTF">2009-12-03T15:44:22Z</dcterms:created>
  <dcterms:modified xsi:type="dcterms:W3CDTF">2011-11-30T21:36:59Z</dcterms:modified>
</cp:coreProperties>
</file>